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diagrams/layout3.xml" ContentType="application/vnd.openxmlformats-officedocument.drawingml.diagramLayout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mp3" ContentType="audio/mpe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tiff" ContentType="image/tiff"/>
  <Override PartName="/ppt/tags/tag15.xml" ContentType="application/vnd.openxmlformats-officedocument.presentationml.tags+xml"/>
  <Override PartName="/ppt/diagrams/layout2.xml" ContentType="application/vnd.openxmlformats-officedocument.drawingml.diagramLayout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diagrams/data3.xml" ContentType="application/vnd.openxmlformats-officedocument.drawingml.diagramData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81" r:id="rId4"/>
    <p:sldId id="257" r:id="rId5"/>
    <p:sldId id="286" r:id="rId6"/>
    <p:sldId id="287" r:id="rId7"/>
    <p:sldId id="259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8" autoAdjust="0"/>
    <p:restoredTop sz="94587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FD3F8-940A-42A6-A78C-19CBA48392E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85772-6034-4CEA-ACF0-840D54018E00}">
      <dgm:prSet/>
      <dgm:spPr/>
      <dgm:t>
        <a:bodyPr/>
        <a:lstStyle/>
        <a:p>
          <a:r>
            <a:rPr lang="en-US" dirty="0" smtClean="0"/>
            <a:t>Fix vertical anchor on the grade slab</a:t>
          </a:r>
          <a:endParaRPr lang="en-US" dirty="0"/>
        </a:p>
      </dgm:t>
    </dgm:pt>
    <dgm:pt modelId="{2466AE4D-6DCC-4EEE-B14F-741FCA5D1534}" type="parTrans" cxnId="{17125445-941A-40E6-AFBE-F570358B1086}">
      <dgm:prSet/>
      <dgm:spPr/>
      <dgm:t>
        <a:bodyPr/>
        <a:lstStyle/>
        <a:p>
          <a:endParaRPr lang="en-US"/>
        </a:p>
      </dgm:t>
    </dgm:pt>
    <dgm:pt modelId="{CD5DB569-3DC9-4F61-8957-715A9BFBEFA2}" type="sibTrans" cxnId="{17125445-941A-40E6-AFBE-F570358B1086}">
      <dgm:prSet/>
      <dgm:spPr/>
      <dgm:t>
        <a:bodyPr/>
        <a:lstStyle/>
        <a:p>
          <a:endParaRPr lang="en-US"/>
        </a:p>
      </dgm:t>
    </dgm:pt>
    <dgm:pt modelId="{58092AD8-E136-4408-8835-61B7D176B916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Erect wall panel (anchoring)</a:t>
          </a:r>
          <a:endParaRPr lang="en-US" dirty="0"/>
        </a:p>
      </dgm:t>
    </dgm:pt>
    <dgm:pt modelId="{CF00815C-18F4-4A4A-8F6D-861C14C69438}" type="parTrans" cxnId="{EF0F8505-3253-4FDB-A229-5D53FBA9304C}">
      <dgm:prSet/>
      <dgm:spPr/>
      <dgm:t>
        <a:bodyPr/>
        <a:lstStyle/>
        <a:p>
          <a:endParaRPr lang="en-US"/>
        </a:p>
      </dgm:t>
    </dgm:pt>
    <dgm:pt modelId="{362FCB26-ABB0-452F-AB48-AAEDDBC72608}" type="sibTrans" cxnId="{EF0F8505-3253-4FDB-A229-5D53FBA9304C}">
      <dgm:prSet/>
      <dgm:spPr/>
      <dgm:t>
        <a:bodyPr/>
        <a:lstStyle/>
        <a:p>
          <a:endParaRPr lang="en-US"/>
        </a:p>
      </dgm:t>
    </dgm:pt>
    <dgm:pt modelId="{E044C2E9-B2B7-4960-8BDC-DF3954D776A8}">
      <dgm:prSet/>
      <dgm:spPr/>
      <dgm:t>
        <a:bodyPr/>
        <a:lstStyle/>
        <a:p>
          <a:r>
            <a:rPr lang="en-US" smtClean="0"/>
            <a:t>Checking the alignment</a:t>
          </a:r>
          <a:endParaRPr lang="en-US" dirty="0"/>
        </a:p>
      </dgm:t>
    </dgm:pt>
    <dgm:pt modelId="{DE0A6A63-AEB8-4448-A511-9D43755298D2}" type="parTrans" cxnId="{9FD4DE2F-6F2A-48ED-9D06-9F64D1FE0924}">
      <dgm:prSet/>
      <dgm:spPr/>
      <dgm:t>
        <a:bodyPr/>
        <a:lstStyle/>
        <a:p>
          <a:endParaRPr lang="en-US"/>
        </a:p>
      </dgm:t>
    </dgm:pt>
    <dgm:pt modelId="{187ECE4C-FAC4-4F8A-95BE-26541DE8ACEA}" type="sibTrans" cxnId="{9FD4DE2F-6F2A-48ED-9D06-9F64D1FE0924}">
      <dgm:prSet/>
      <dgm:spPr/>
      <dgm:t>
        <a:bodyPr/>
        <a:lstStyle/>
        <a:p>
          <a:endParaRPr lang="en-US"/>
        </a:p>
      </dgm:t>
    </dgm:pt>
    <dgm:pt modelId="{7313DA5B-FC96-498A-B6F6-9999B03F17F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Tie the weld meshes, corner mesh extra</a:t>
          </a:r>
          <a:endParaRPr lang="en-US" dirty="0"/>
        </a:p>
      </dgm:t>
    </dgm:pt>
    <dgm:pt modelId="{323D1A36-DF27-4AFE-B6DE-699C2A413A79}" type="parTrans" cxnId="{769986F1-18E2-4D4B-A89B-B618C3194F94}">
      <dgm:prSet/>
      <dgm:spPr/>
      <dgm:t>
        <a:bodyPr/>
        <a:lstStyle/>
        <a:p>
          <a:endParaRPr lang="en-US"/>
        </a:p>
      </dgm:t>
    </dgm:pt>
    <dgm:pt modelId="{8416FC3E-D8CF-4AC5-9C5E-B202696C0C0F}" type="sibTrans" cxnId="{769986F1-18E2-4D4B-A89B-B618C3194F94}">
      <dgm:prSet/>
      <dgm:spPr/>
      <dgm:t>
        <a:bodyPr/>
        <a:lstStyle/>
        <a:p>
          <a:endParaRPr lang="en-US"/>
        </a:p>
      </dgm:t>
    </dgm:pt>
    <dgm:pt modelId="{5BB3C850-6DE1-448D-8DCA-4E1BF1255388}">
      <dgm:prSet/>
      <dgm:spPr/>
      <dgm:t>
        <a:bodyPr/>
        <a:lstStyle/>
        <a:p>
          <a:r>
            <a:rPr lang="en-US" smtClean="0"/>
            <a:t>Erect floor panels and shotcrete</a:t>
          </a:r>
          <a:endParaRPr lang="en-US" dirty="0"/>
        </a:p>
      </dgm:t>
    </dgm:pt>
    <dgm:pt modelId="{7549D1EE-C4E1-4A07-B217-C4818D8A7634}" type="parTrans" cxnId="{F7A23907-F018-45C7-9614-DCB15471AA7C}">
      <dgm:prSet/>
      <dgm:spPr/>
      <dgm:t>
        <a:bodyPr/>
        <a:lstStyle/>
        <a:p>
          <a:endParaRPr lang="en-US"/>
        </a:p>
      </dgm:t>
    </dgm:pt>
    <dgm:pt modelId="{673C3F09-0589-4A9A-9DF8-E1E4CAD67567}" type="sibTrans" cxnId="{F7A23907-F018-45C7-9614-DCB15471AA7C}">
      <dgm:prSet/>
      <dgm:spPr/>
      <dgm:t>
        <a:bodyPr/>
        <a:lstStyle/>
        <a:p>
          <a:endParaRPr lang="en-US"/>
        </a:p>
      </dgm:t>
    </dgm:pt>
    <dgm:pt modelId="{58B7AC75-BA39-461D-85D9-CBD19D0DBC43}" type="pres">
      <dgm:prSet presAssocID="{C32FD3F8-940A-42A6-A78C-19CBA48392E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4A4484-E793-455B-BC99-0EC9FBFA9506}" type="pres">
      <dgm:prSet presAssocID="{C32FD3F8-940A-42A6-A78C-19CBA48392E0}" presName="dummyMaxCanvas" presStyleCnt="0">
        <dgm:presLayoutVars/>
      </dgm:prSet>
      <dgm:spPr/>
    </dgm:pt>
    <dgm:pt modelId="{8E03F9D4-8A63-48CC-B0DE-C196657301BF}" type="pres">
      <dgm:prSet presAssocID="{C32FD3F8-940A-42A6-A78C-19CBA48392E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6F41D-F954-4129-8CC7-5A35ACFE9A08}" type="pres">
      <dgm:prSet presAssocID="{C32FD3F8-940A-42A6-A78C-19CBA48392E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B6152-C780-4855-B865-D2329E55FC6F}" type="pres">
      <dgm:prSet presAssocID="{C32FD3F8-940A-42A6-A78C-19CBA48392E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9506E-42AA-4561-B0BF-4C58E26E891A}" type="pres">
      <dgm:prSet presAssocID="{C32FD3F8-940A-42A6-A78C-19CBA48392E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B00E1-617B-4E9D-A2A7-FA229D4B193A}" type="pres">
      <dgm:prSet presAssocID="{C32FD3F8-940A-42A6-A78C-19CBA48392E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3EB0B-C241-49D6-8F02-80B127819940}" type="pres">
      <dgm:prSet presAssocID="{C32FD3F8-940A-42A6-A78C-19CBA48392E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F2D5C-9316-4622-AF56-F8972B4389A3}" type="pres">
      <dgm:prSet presAssocID="{C32FD3F8-940A-42A6-A78C-19CBA48392E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0BB4B-185B-4DCE-9A63-5B801FC25935}" type="pres">
      <dgm:prSet presAssocID="{C32FD3F8-940A-42A6-A78C-19CBA48392E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A22DB-69AF-4EC1-A1E6-CF95C2CCA456}" type="pres">
      <dgm:prSet presAssocID="{C32FD3F8-940A-42A6-A78C-19CBA48392E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25F50-40D3-49C0-A033-560067B7235A}" type="pres">
      <dgm:prSet presAssocID="{C32FD3F8-940A-42A6-A78C-19CBA48392E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2F5F2-0ECA-43B5-BD0B-669338800635}" type="pres">
      <dgm:prSet presAssocID="{C32FD3F8-940A-42A6-A78C-19CBA48392E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4CF52-4B3D-4496-87AC-335B01407F02}" type="pres">
      <dgm:prSet presAssocID="{C32FD3F8-940A-42A6-A78C-19CBA48392E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AB3B5-FC40-4869-B6CE-534744AE53EB}" type="pres">
      <dgm:prSet presAssocID="{C32FD3F8-940A-42A6-A78C-19CBA48392E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4E748-7553-47BB-AA7B-5585FEF13396}" type="pres">
      <dgm:prSet presAssocID="{C32FD3F8-940A-42A6-A78C-19CBA48392E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125445-941A-40E6-AFBE-F570358B1086}" srcId="{C32FD3F8-940A-42A6-A78C-19CBA48392E0}" destId="{8AE85772-6034-4CEA-ACF0-840D54018E00}" srcOrd="0" destOrd="0" parTransId="{2466AE4D-6DCC-4EEE-B14F-741FCA5D1534}" sibTransId="{CD5DB569-3DC9-4F61-8957-715A9BFBEFA2}"/>
    <dgm:cxn modelId="{F8AE6F4C-C12E-4531-8E5F-569421CA04F1}" type="presOf" srcId="{8AE85772-6034-4CEA-ACF0-840D54018E00}" destId="{8E03F9D4-8A63-48CC-B0DE-C196657301BF}" srcOrd="0" destOrd="0" presId="urn:microsoft.com/office/officeart/2005/8/layout/vProcess5"/>
    <dgm:cxn modelId="{DE07CE85-DF6A-493C-AE00-0685792077EA}" type="presOf" srcId="{187ECE4C-FAC4-4F8A-95BE-26541DE8ACEA}" destId="{DAB0BB4B-185B-4DCE-9A63-5B801FC25935}" srcOrd="0" destOrd="0" presId="urn:microsoft.com/office/officeart/2005/8/layout/vProcess5"/>
    <dgm:cxn modelId="{814D777C-A254-4631-8C72-B48B0EF1CA08}" type="presOf" srcId="{CD5DB569-3DC9-4F61-8957-715A9BFBEFA2}" destId="{EF03EB0B-C241-49D6-8F02-80B127819940}" srcOrd="0" destOrd="0" presId="urn:microsoft.com/office/officeart/2005/8/layout/vProcess5"/>
    <dgm:cxn modelId="{DBFA6911-AA4D-4213-9AE4-791845C3BD9E}" type="presOf" srcId="{E044C2E9-B2B7-4960-8BDC-DF3954D776A8}" destId="{FD14CF52-4B3D-4496-87AC-335B01407F02}" srcOrd="1" destOrd="0" presId="urn:microsoft.com/office/officeart/2005/8/layout/vProcess5"/>
    <dgm:cxn modelId="{3339F91F-6300-47E4-B669-FB4CA612B15D}" type="presOf" srcId="{5BB3C850-6DE1-448D-8DCA-4E1BF1255388}" destId="{0084E748-7553-47BB-AA7B-5585FEF13396}" srcOrd="1" destOrd="0" presId="urn:microsoft.com/office/officeart/2005/8/layout/vProcess5"/>
    <dgm:cxn modelId="{9FD4DE2F-6F2A-48ED-9D06-9F64D1FE0924}" srcId="{C32FD3F8-940A-42A6-A78C-19CBA48392E0}" destId="{E044C2E9-B2B7-4960-8BDC-DF3954D776A8}" srcOrd="2" destOrd="0" parTransId="{DE0A6A63-AEB8-4448-A511-9D43755298D2}" sibTransId="{187ECE4C-FAC4-4F8A-95BE-26541DE8ACEA}"/>
    <dgm:cxn modelId="{EF0F8505-3253-4FDB-A229-5D53FBA9304C}" srcId="{C32FD3F8-940A-42A6-A78C-19CBA48392E0}" destId="{58092AD8-E136-4408-8835-61B7D176B916}" srcOrd="1" destOrd="0" parTransId="{CF00815C-18F4-4A4A-8F6D-861C14C69438}" sibTransId="{362FCB26-ABB0-452F-AB48-AAEDDBC72608}"/>
    <dgm:cxn modelId="{79EBCDFA-4F15-4863-9F05-442061F7EA50}" type="presOf" srcId="{E044C2E9-B2B7-4960-8BDC-DF3954D776A8}" destId="{936B6152-C780-4855-B865-D2329E55FC6F}" srcOrd="0" destOrd="0" presId="urn:microsoft.com/office/officeart/2005/8/layout/vProcess5"/>
    <dgm:cxn modelId="{C3D63C4A-C113-47BF-8C4F-126B8A46812D}" type="presOf" srcId="{58092AD8-E136-4408-8835-61B7D176B916}" destId="{D032F5F2-0ECA-43B5-BD0B-669338800635}" srcOrd="1" destOrd="0" presId="urn:microsoft.com/office/officeart/2005/8/layout/vProcess5"/>
    <dgm:cxn modelId="{F7A23907-F018-45C7-9614-DCB15471AA7C}" srcId="{C32FD3F8-940A-42A6-A78C-19CBA48392E0}" destId="{5BB3C850-6DE1-448D-8DCA-4E1BF1255388}" srcOrd="4" destOrd="0" parTransId="{7549D1EE-C4E1-4A07-B217-C4818D8A7634}" sibTransId="{673C3F09-0589-4A9A-9DF8-E1E4CAD67567}"/>
    <dgm:cxn modelId="{49EAB0DF-959B-4707-A472-3BA61D8B1440}" type="presOf" srcId="{7313DA5B-FC96-498A-B6F6-9999B03F17F1}" destId="{78CAB3B5-FC40-4869-B6CE-534744AE53EB}" srcOrd="1" destOrd="0" presId="urn:microsoft.com/office/officeart/2005/8/layout/vProcess5"/>
    <dgm:cxn modelId="{8688D595-47BD-49EE-9DAB-C607554697BD}" type="presOf" srcId="{362FCB26-ABB0-452F-AB48-AAEDDBC72608}" destId="{398F2D5C-9316-4622-AF56-F8972B4389A3}" srcOrd="0" destOrd="0" presId="urn:microsoft.com/office/officeart/2005/8/layout/vProcess5"/>
    <dgm:cxn modelId="{73E35ED4-F4D9-475B-9AF3-F102E35AF6B9}" type="presOf" srcId="{58092AD8-E136-4408-8835-61B7D176B916}" destId="{A276F41D-F954-4129-8CC7-5A35ACFE9A08}" srcOrd="0" destOrd="0" presId="urn:microsoft.com/office/officeart/2005/8/layout/vProcess5"/>
    <dgm:cxn modelId="{38FE195C-75EC-4263-9F59-75235FF3EF41}" type="presOf" srcId="{C32FD3F8-940A-42A6-A78C-19CBA48392E0}" destId="{58B7AC75-BA39-461D-85D9-CBD19D0DBC43}" srcOrd="0" destOrd="0" presId="urn:microsoft.com/office/officeart/2005/8/layout/vProcess5"/>
    <dgm:cxn modelId="{0EF1EA0F-9DF4-4D29-A6A0-7F0B3A4CCF9F}" type="presOf" srcId="{8AE85772-6034-4CEA-ACF0-840D54018E00}" destId="{B5D25F50-40D3-49C0-A033-560067B7235A}" srcOrd="1" destOrd="0" presId="urn:microsoft.com/office/officeart/2005/8/layout/vProcess5"/>
    <dgm:cxn modelId="{769986F1-18E2-4D4B-A89B-B618C3194F94}" srcId="{C32FD3F8-940A-42A6-A78C-19CBA48392E0}" destId="{7313DA5B-FC96-498A-B6F6-9999B03F17F1}" srcOrd="3" destOrd="0" parTransId="{323D1A36-DF27-4AFE-B6DE-699C2A413A79}" sibTransId="{8416FC3E-D8CF-4AC5-9C5E-B202696C0C0F}"/>
    <dgm:cxn modelId="{1325B3E1-64A7-4366-B2DB-4925AA7A2A16}" type="presOf" srcId="{5BB3C850-6DE1-448D-8DCA-4E1BF1255388}" destId="{7C2B00E1-617B-4E9D-A2A7-FA229D4B193A}" srcOrd="0" destOrd="0" presId="urn:microsoft.com/office/officeart/2005/8/layout/vProcess5"/>
    <dgm:cxn modelId="{16AF5879-73D6-45E5-B76E-F4CA0A10D8E2}" type="presOf" srcId="{7313DA5B-FC96-498A-B6F6-9999B03F17F1}" destId="{1D99506E-42AA-4561-B0BF-4C58E26E891A}" srcOrd="0" destOrd="0" presId="urn:microsoft.com/office/officeart/2005/8/layout/vProcess5"/>
    <dgm:cxn modelId="{2332CBEA-3B12-4282-BAFF-A150D138599B}" type="presOf" srcId="{8416FC3E-D8CF-4AC5-9C5E-B202696C0C0F}" destId="{0A0A22DB-69AF-4EC1-A1E6-CF95C2CCA456}" srcOrd="0" destOrd="0" presId="urn:microsoft.com/office/officeart/2005/8/layout/vProcess5"/>
    <dgm:cxn modelId="{CA9DA0BB-A583-4911-9B41-BF164CA07284}" type="presParOf" srcId="{58B7AC75-BA39-461D-85D9-CBD19D0DBC43}" destId="{7C4A4484-E793-455B-BC99-0EC9FBFA9506}" srcOrd="0" destOrd="0" presId="urn:microsoft.com/office/officeart/2005/8/layout/vProcess5"/>
    <dgm:cxn modelId="{78C6D356-B5B1-4ED1-8D91-D60D6EEDE7AF}" type="presParOf" srcId="{58B7AC75-BA39-461D-85D9-CBD19D0DBC43}" destId="{8E03F9D4-8A63-48CC-B0DE-C196657301BF}" srcOrd="1" destOrd="0" presId="urn:microsoft.com/office/officeart/2005/8/layout/vProcess5"/>
    <dgm:cxn modelId="{AD37232C-AB54-40CD-B367-25045253BE3C}" type="presParOf" srcId="{58B7AC75-BA39-461D-85D9-CBD19D0DBC43}" destId="{A276F41D-F954-4129-8CC7-5A35ACFE9A08}" srcOrd="2" destOrd="0" presId="urn:microsoft.com/office/officeart/2005/8/layout/vProcess5"/>
    <dgm:cxn modelId="{22F18C6C-85DF-4138-BCBF-4CE244526F0C}" type="presParOf" srcId="{58B7AC75-BA39-461D-85D9-CBD19D0DBC43}" destId="{936B6152-C780-4855-B865-D2329E55FC6F}" srcOrd="3" destOrd="0" presId="urn:microsoft.com/office/officeart/2005/8/layout/vProcess5"/>
    <dgm:cxn modelId="{A5B4AB35-698A-4A93-84D2-FC917C06E67B}" type="presParOf" srcId="{58B7AC75-BA39-461D-85D9-CBD19D0DBC43}" destId="{1D99506E-42AA-4561-B0BF-4C58E26E891A}" srcOrd="4" destOrd="0" presId="urn:microsoft.com/office/officeart/2005/8/layout/vProcess5"/>
    <dgm:cxn modelId="{9DEBA5E2-B9BA-4467-A167-AB04E7C009EF}" type="presParOf" srcId="{58B7AC75-BA39-461D-85D9-CBD19D0DBC43}" destId="{7C2B00E1-617B-4E9D-A2A7-FA229D4B193A}" srcOrd="5" destOrd="0" presId="urn:microsoft.com/office/officeart/2005/8/layout/vProcess5"/>
    <dgm:cxn modelId="{4486A1C2-765E-4BB5-9F0C-54DE826EBCB0}" type="presParOf" srcId="{58B7AC75-BA39-461D-85D9-CBD19D0DBC43}" destId="{EF03EB0B-C241-49D6-8F02-80B127819940}" srcOrd="6" destOrd="0" presId="urn:microsoft.com/office/officeart/2005/8/layout/vProcess5"/>
    <dgm:cxn modelId="{C497A173-2FD8-4310-B28E-7C77D9F94222}" type="presParOf" srcId="{58B7AC75-BA39-461D-85D9-CBD19D0DBC43}" destId="{398F2D5C-9316-4622-AF56-F8972B4389A3}" srcOrd="7" destOrd="0" presId="urn:microsoft.com/office/officeart/2005/8/layout/vProcess5"/>
    <dgm:cxn modelId="{46E36AD1-F9A0-4324-AEF3-2E1A9671E925}" type="presParOf" srcId="{58B7AC75-BA39-461D-85D9-CBD19D0DBC43}" destId="{DAB0BB4B-185B-4DCE-9A63-5B801FC25935}" srcOrd="8" destOrd="0" presId="urn:microsoft.com/office/officeart/2005/8/layout/vProcess5"/>
    <dgm:cxn modelId="{6EDF88CF-B2F5-4B3C-B982-9F9018D8DA65}" type="presParOf" srcId="{58B7AC75-BA39-461D-85D9-CBD19D0DBC43}" destId="{0A0A22DB-69AF-4EC1-A1E6-CF95C2CCA456}" srcOrd="9" destOrd="0" presId="urn:microsoft.com/office/officeart/2005/8/layout/vProcess5"/>
    <dgm:cxn modelId="{69CAEF14-A886-4C07-95CC-72A7833A08DF}" type="presParOf" srcId="{58B7AC75-BA39-461D-85D9-CBD19D0DBC43}" destId="{B5D25F50-40D3-49C0-A033-560067B7235A}" srcOrd="10" destOrd="0" presId="urn:microsoft.com/office/officeart/2005/8/layout/vProcess5"/>
    <dgm:cxn modelId="{7C959AD3-0C81-4427-A5BE-ED0493F54075}" type="presParOf" srcId="{58B7AC75-BA39-461D-85D9-CBD19D0DBC43}" destId="{D032F5F2-0ECA-43B5-BD0B-669338800635}" srcOrd="11" destOrd="0" presId="urn:microsoft.com/office/officeart/2005/8/layout/vProcess5"/>
    <dgm:cxn modelId="{8E253A77-1A7C-4636-8295-FDC19CFEA88A}" type="presParOf" srcId="{58B7AC75-BA39-461D-85D9-CBD19D0DBC43}" destId="{FD14CF52-4B3D-4496-87AC-335B01407F02}" srcOrd="12" destOrd="0" presId="urn:microsoft.com/office/officeart/2005/8/layout/vProcess5"/>
    <dgm:cxn modelId="{687D4C5B-0E52-41B6-A9D2-F5FF89DF49E8}" type="presParOf" srcId="{58B7AC75-BA39-461D-85D9-CBD19D0DBC43}" destId="{78CAB3B5-FC40-4869-B6CE-534744AE53EB}" srcOrd="13" destOrd="0" presId="urn:microsoft.com/office/officeart/2005/8/layout/vProcess5"/>
    <dgm:cxn modelId="{70330F0E-B6A3-48A2-890B-A484D7261BE3}" type="presParOf" srcId="{58B7AC75-BA39-461D-85D9-CBD19D0DBC43}" destId="{0084E748-7553-47BB-AA7B-5585FEF1339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9266AB-9043-4193-B7A7-FF96E8CEFB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B80524-6CE8-41A3-BDF0-57F52F61470A}">
      <dgm:prSet phldrT="[Text]"/>
      <dgm:spPr/>
      <dgm:t>
        <a:bodyPr/>
        <a:lstStyle/>
        <a:p>
          <a:r>
            <a:rPr lang="en-US" dirty="0" smtClean="0"/>
            <a:t>Preparation Base</a:t>
          </a:r>
          <a:endParaRPr lang="en-US" dirty="0"/>
        </a:p>
      </dgm:t>
    </dgm:pt>
    <dgm:pt modelId="{0E2201AD-3417-4944-A185-1F45372D2331}" type="parTrans" cxnId="{A59BCA84-3C50-4480-AE0B-0A3D462BE71F}">
      <dgm:prSet/>
      <dgm:spPr/>
      <dgm:t>
        <a:bodyPr/>
        <a:lstStyle/>
        <a:p>
          <a:endParaRPr lang="en-US"/>
        </a:p>
      </dgm:t>
    </dgm:pt>
    <dgm:pt modelId="{719DFBC1-68A4-41B6-91AF-6CFDE1D98397}" type="sibTrans" cxnId="{A59BCA84-3C50-4480-AE0B-0A3D462BE71F}">
      <dgm:prSet/>
      <dgm:spPr/>
      <dgm:t>
        <a:bodyPr/>
        <a:lstStyle/>
        <a:p>
          <a:endParaRPr lang="en-US"/>
        </a:p>
      </dgm:t>
    </dgm:pt>
    <dgm:pt modelId="{1D848435-9449-4FD5-BFEE-8962C961B97C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C77DA308-D07A-4A28-A15C-F80555C316BA}" type="parTrans" cxnId="{D240FBDE-D781-48F6-A5EF-2D354E9084D9}">
      <dgm:prSet/>
      <dgm:spPr/>
      <dgm:t>
        <a:bodyPr/>
        <a:lstStyle/>
        <a:p>
          <a:endParaRPr lang="en-US"/>
        </a:p>
      </dgm:t>
    </dgm:pt>
    <dgm:pt modelId="{9B6CC519-C9DF-48D4-AAC3-50C9F5327B20}" type="sibTrans" cxnId="{D240FBDE-D781-48F6-A5EF-2D354E9084D9}">
      <dgm:prSet/>
      <dgm:spPr/>
      <dgm:t>
        <a:bodyPr/>
        <a:lstStyle/>
        <a:p>
          <a:endParaRPr lang="en-US"/>
        </a:p>
      </dgm:t>
    </dgm:pt>
    <dgm:pt modelId="{E174CC40-1F50-4687-B1FB-487FC411691B}" type="pres">
      <dgm:prSet presAssocID="{959266AB-9043-4193-B7A7-FF96E8CEF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7C3D03-524E-41B5-BE23-3E0117DF1EA8}" type="pres">
      <dgm:prSet presAssocID="{1DB80524-6CE8-41A3-BDF0-57F52F61470A}" presName="parentText" presStyleLbl="node1" presStyleIdx="0" presStyleCnt="1" custLinFactY="100000" custLinFactNeighborX="33333" custLinFactNeighborY="1276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FC385-7257-4383-B592-D048135E750E}" type="pres">
      <dgm:prSet presAssocID="{1DB80524-6CE8-41A3-BDF0-57F52F61470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9BCA84-3C50-4480-AE0B-0A3D462BE71F}" srcId="{959266AB-9043-4193-B7A7-FF96E8CEFB11}" destId="{1DB80524-6CE8-41A3-BDF0-57F52F61470A}" srcOrd="0" destOrd="0" parTransId="{0E2201AD-3417-4944-A185-1F45372D2331}" sibTransId="{719DFBC1-68A4-41B6-91AF-6CFDE1D98397}"/>
    <dgm:cxn modelId="{BF891E06-4083-4DDA-A942-EA13F19E1236}" type="presOf" srcId="{959266AB-9043-4193-B7A7-FF96E8CEFB11}" destId="{E174CC40-1F50-4687-B1FB-487FC411691B}" srcOrd="0" destOrd="0" presId="urn:microsoft.com/office/officeart/2005/8/layout/vList2"/>
    <dgm:cxn modelId="{D240FBDE-D781-48F6-A5EF-2D354E9084D9}" srcId="{1DB80524-6CE8-41A3-BDF0-57F52F61470A}" destId="{1D848435-9449-4FD5-BFEE-8962C961B97C}" srcOrd="0" destOrd="0" parTransId="{C77DA308-D07A-4A28-A15C-F80555C316BA}" sibTransId="{9B6CC519-C9DF-48D4-AAC3-50C9F5327B20}"/>
    <dgm:cxn modelId="{BE09C587-74E6-4092-A7AB-F3583EEAE82C}" type="presOf" srcId="{1D848435-9449-4FD5-BFEE-8962C961B97C}" destId="{B05FC385-7257-4383-B592-D048135E750E}" srcOrd="0" destOrd="0" presId="urn:microsoft.com/office/officeart/2005/8/layout/vList2"/>
    <dgm:cxn modelId="{F56F9B72-486F-4C4E-AC41-2FC2E4439A76}" type="presOf" srcId="{1DB80524-6CE8-41A3-BDF0-57F52F61470A}" destId="{627C3D03-524E-41B5-BE23-3E0117DF1EA8}" srcOrd="0" destOrd="0" presId="urn:microsoft.com/office/officeart/2005/8/layout/vList2"/>
    <dgm:cxn modelId="{24C1801F-7C52-4228-9A6E-742B7D734726}" type="presParOf" srcId="{E174CC40-1F50-4687-B1FB-487FC411691B}" destId="{627C3D03-524E-41B5-BE23-3E0117DF1EA8}" srcOrd="0" destOrd="0" presId="urn:microsoft.com/office/officeart/2005/8/layout/vList2"/>
    <dgm:cxn modelId="{9474DA64-C837-4AE7-9278-E1B92D04E540}" type="presParOf" srcId="{E174CC40-1F50-4687-B1FB-487FC411691B}" destId="{B05FC385-7257-4383-B592-D048135E75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99306-AC4C-4235-A726-D1098D4D36F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0"/>
      <dgm:spPr/>
    </dgm:pt>
    <dgm:pt modelId="{14CDD9FA-02CA-4071-A215-A99BA72D971C}" type="pres">
      <dgm:prSet presAssocID="{FCB99306-AC4C-4235-A726-D1098D4D36FA}" presName="Name0" presStyleCnt="0">
        <dgm:presLayoutVars>
          <dgm:dir/>
          <dgm:animLvl val="lvl"/>
          <dgm:resizeHandles val="exact"/>
        </dgm:presLayoutVars>
      </dgm:prSet>
      <dgm:spPr/>
    </dgm:pt>
    <dgm:pt modelId="{957D7E4F-D1B8-42A0-8849-74219994818F}" type="pres">
      <dgm:prSet presAssocID="{FCB99306-AC4C-4235-A726-D1098D4D36FA}" presName="dummy" presStyleCnt="0"/>
      <dgm:spPr/>
    </dgm:pt>
    <dgm:pt modelId="{B50386D5-2BA7-44DC-ADE9-A4E9EDBCF182}" type="pres">
      <dgm:prSet presAssocID="{FCB99306-AC4C-4235-A726-D1098D4D36FA}" presName="linH" presStyleCnt="0"/>
      <dgm:spPr/>
    </dgm:pt>
    <dgm:pt modelId="{EB0B9120-DD59-486E-81AB-14FC6685694B}" type="pres">
      <dgm:prSet presAssocID="{FCB99306-AC4C-4235-A726-D1098D4D36FA}" presName="padding1" presStyleCnt="0"/>
      <dgm:spPr/>
    </dgm:pt>
    <dgm:pt modelId="{9DF986D1-DEE6-46C1-914B-EDA1EBD4A800}" type="pres">
      <dgm:prSet presAssocID="{FCB99306-AC4C-4235-A726-D1098D4D36FA}" presName="padding2" presStyleCnt="0"/>
      <dgm:spPr/>
    </dgm:pt>
    <dgm:pt modelId="{B28B2F81-602D-4A64-A61D-9E00625A8A9B}" type="pres">
      <dgm:prSet presAssocID="{FCB99306-AC4C-4235-A726-D1098D4D36FA}" presName="negArrow" presStyleCnt="0"/>
      <dgm:spPr/>
    </dgm:pt>
    <dgm:pt modelId="{524FE0BA-7AD3-4EB6-9AEC-0A1045D528C8}" type="pres">
      <dgm:prSet presAssocID="{FCB99306-AC4C-4235-A726-D1098D4D36FA}" presName="backgroundArrow" presStyleLbl="node1" presStyleIdx="0" presStyleCnt="1" custLinFactNeighborY="18250"/>
      <dgm:spPr/>
    </dgm:pt>
  </dgm:ptLst>
  <dgm:cxnLst>
    <dgm:cxn modelId="{D0B63319-9F3F-47BE-8449-60000FF7D2D2}" type="presOf" srcId="{FCB99306-AC4C-4235-A726-D1098D4D36FA}" destId="{14CDD9FA-02CA-4071-A215-A99BA72D971C}" srcOrd="0" destOrd="0" presId="urn:microsoft.com/office/officeart/2005/8/layout/hProcess3"/>
    <dgm:cxn modelId="{66F286D2-5F6F-4B38-BC63-6FE503A887F1}" type="presParOf" srcId="{14CDD9FA-02CA-4071-A215-A99BA72D971C}" destId="{957D7E4F-D1B8-42A0-8849-74219994818F}" srcOrd="0" destOrd="0" presId="urn:microsoft.com/office/officeart/2005/8/layout/hProcess3"/>
    <dgm:cxn modelId="{DB466C46-D5A1-47A7-8EB5-F84EA7F7796F}" type="presParOf" srcId="{14CDD9FA-02CA-4071-A215-A99BA72D971C}" destId="{B50386D5-2BA7-44DC-ADE9-A4E9EDBCF182}" srcOrd="1" destOrd="0" presId="urn:microsoft.com/office/officeart/2005/8/layout/hProcess3"/>
    <dgm:cxn modelId="{31AEDDA2-21D1-4134-948D-48451FA17BC1}" type="presParOf" srcId="{B50386D5-2BA7-44DC-ADE9-A4E9EDBCF182}" destId="{EB0B9120-DD59-486E-81AB-14FC6685694B}" srcOrd="0" destOrd="0" presId="urn:microsoft.com/office/officeart/2005/8/layout/hProcess3"/>
    <dgm:cxn modelId="{1FB6EB36-367B-40A9-9655-8FDAF9A23736}" type="presParOf" srcId="{B50386D5-2BA7-44DC-ADE9-A4E9EDBCF182}" destId="{9DF986D1-DEE6-46C1-914B-EDA1EBD4A800}" srcOrd="1" destOrd="0" presId="urn:microsoft.com/office/officeart/2005/8/layout/hProcess3"/>
    <dgm:cxn modelId="{091132B9-B04E-4190-A0B8-CEE9075A5E48}" type="presParOf" srcId="{B50386D5-2BA7-44DC-ADE9-A4E9EDBCF182}" destId="{B28B2F81-602D-4A64-A61D-9E00625A8A9B}" srcOrd="2" destOrd="0" presId="urn:microsoft.com/office/officeart/2005/8/layout/hProcess3"/>
    <dgm:cxn modelId="{1DE1B66F-AB53-4593-85D7-425383EB3E9D}" type="presParOf" srcId="{B50386D5-2BA7-44DC-ADE9-A4E9EDBCF182}" destId="{524FE0BA-7AD3-4EB6-9AEC-0A1045D528C8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F9D4-8A63-48CC-B0DE-C196657301BF}">
      <dsp:nvSpPr>
        <dsp:cNvPr id="0" name=""/>
        <dsp:cNvSpPr/>
      </dsp:nvSpPr>
      <dsp:spPr>
        <a:xfrm>
          <a:off x="0" y="0"/>
          <a:ext cx="5104638" cy="795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Fix vertical anchor on the grade slab</a:t>
          </a:r>
          <a:endParaRPr lang="en-US" sz="2100" kern="1200" dirty="0"/>
        </a:p>
      </dsp:txBody>
      <dsp:txXfrm>
        <a:off x="23300" y="23300"/>
        <a:ext cx="4153124" cy="748928"/>
      </dsp:txXfrm>
    </dsp:sp>
    <dsp:sp modelId="{A276F41D-F954-4129-8CC7-5A35ACFE9A08}">
      <dsp:nvSpPr>
        <dsp:cNvPr id="0" name=""/>
        <dsp:cNvSpPr/>
      </dsp:nvSpPr>
      <dsp:spPr>
        <a:xfrm>
          <a:off x="381190" y="906018"/>
          <a:ext cx="5104638" cy="7955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Erect wall panel (anchoring)</a:t>
          </a:r>
          <a:endParaRPr lang="en-US" sz="2100" kern="1200" dirty="0"/>
        </a:p>
      </dsp:txBody>
      <dsp:txXfrm>
        <a:off x="404490" y="929318"/>
        <a:ext cx="4159754" cy="748928"/>
      </dsp:txXfrm>
    </dsp:sp>
    <dsp:sp modelId="{936B6152-C780-4855-B865-D2329E55FC6F}">
      <dsp:nvSpPr>
        <dsp:cNvPr id="0" name=""/>
        <dsp:cNvSpPr/>
      </dsp:nvSpPr>
      <dsp:spPr>
        <a:xfrm>
          <a:off x="762381" y="1812036"/>
          <a:ext cx="5104638" cy="795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Checking the alignment</a:t>
          </a:r>
          <a:endParaRPr lang="en-US" sz="2100" kern="1200" dirty="0"/>
        </a:p>
      </dsp:txBody>
      <dsp:txXfrm>
        <a:off x="785681" y="1835336"/>
        <a:ext cx="4159754" cy="748928"/>
      </dsp:txXfrm>
    </dsp:sp>
    <dsp:sp modelId="{1D99506E-42AA-4561-B0BF-4C58E26E891A}">
      <dsp:nvSpPr>
        <dsp:cNvPr id="0" name=""/>
        <dsp:cNvSpPr/>
      </dsp:nvSpPr>
      <dsp:spPr>
        <a:xfrm>
          <a:off x="1143571" y="2718054"/>
          <a:ext cx="5104638" cy="7955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Tie the weld meshes, corner mesh extra</a:t>
          </a:r>
          <a:endParaRPr lang="en-US" sz="2100" kern="1200" dirty="0"/>
        </a:p>
      </dsp:txBody>
      <dsp:txXfrm>
        <a:off x="1166871" y="2741354"/>
        <a:ext cx="4159754" cy="748928"/>
      </dsp:txXfrm>
    </dsp:sp>
    <dsp:sp modelId="{7C2B00E1-617B-4E9D-A2A7-FA229D4B193A}">
      <dsp:nvSpPr>
        <dsp:cNvPr id="0" name=""/>
        <dsp:cNvSpPr/>
      </dsp:nvSpPr>
      <dsp:spPr>
        <a:xfrm>
          <a:off x="1524762" y="3624072"/>
          <a:ext cx="5104638" cy="795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Erect floor panels and shotcrete</a:t>
          </a:r>
          <a:endParaRPr lang="en-US" sz="2100" kern="1200" dirty="0"/>
        </a:p>
      </dsp:txBody>
      <dsp:txXfrm>
        <a:off x="1548062" y="3647372"/>
        <a:ext cx="4159754" cy="748928"/>
      </dsp:txXfrm>
    </dsp:sp>
    <dsp:sp modelId="{EF03EB0B-C241-49D6-8F02-80B127819940}">
      <dsp:nvSpPr>
        <dsp:cNvPr id="0" name=""/>
        <dsp:cNvSpPr/>
      </dsp:nvSpPr>
      <dsp:spPr>
        <a:xfrm>
          <a:off x="4587544" y="581177"/>
          <a:ext cx="517093" cy="5170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4703890" y="581177"/>
        <a:ext cx="284401" cy="389112"/>
      </dsp:txXfrm>
    </dsp:sp>
    <dsp:sp modelId="{398F2D5C-9316-4622-AF56-F8972B4389A3}">
      <dsp:nvSpPr>
        <dsp:cNvPr id="0" name=""/>
        <dsp:cNvSpPr/>
      </dsp:nvSpPr>
      <dsp:spPr>
        <a:xfrm>
          <a:off x="4968735" y="1487195"/>
          <a:ext cx="517093" cy="5170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085081" y="1487195"/>
        <a:ext cx="284401" cy="389112"/>
      </dsp:txXfrm>
    </dsp:sp>
    <dsp:sp modelId="{DAB0BB4B-185B-4DCE-9A63-5B801FC25935}">
      <dsp:nvSpPr>
        <dsp:cNvPr id="0" name=""/>
        <dsp:cNvSpPr/>
      </dsp:nvSpPr>
      <dsp:spPr>
        <a:xfrm>
          <a:off x="5349925" y="2379954"/>
          <a:ext cx="517093" cy="5170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466271" y="2379954"/>
        <a:ext cx="284401" cy="389112"/>
      </dsp:txXfrm>
    </dsp:sp>
    <dsp:sp modelId="{0A0A22DB-69AF-4EC1-A1E6-CF95C2CCA456}">
      <dsp:nvSpPr>
        <dsp:cNvPr id="0" name=""/>
        <dsp:cNvSpPr/>
      </dsp:nvSpPr>
      <dsp:spPr>
        <a:xfrm>
          <a:off x="5731116" y="3294811"/>
          <a:ext cx="517093" cy="5170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847462" y="3294811"/>
        <a:ext cx="284401" cy="389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C3D03-524E-41B5-BE23-3E0117DF1EA8}">
      <dsp:nvSpPr>
        <dsp:cNvPr id="0" name=""/>
        <dsp:cNvSpPr/>
      </dsp:nvSpPr>
      <dsp:spPr>
        <a:xfrm>
          <a:off x="0" y="420239"/>
          <a:ext cx="18288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Preparation Base</a:t>
          </a:r>
          <a:endParaRPr lang="en-US" sz="2200" kern="1200" dirty="0"/>
        </a:p>
      </dsp:txBody>
      <dsp:txXfrm>
        <a:off x="42722" y="462961"/>
        <a:ext cx="1743356" cy="789716"/>
      </dsp:txXfrm>
    </dsp:sp>
    <dsp:sp modelId="{B05FC385-7257-4383-B592-D048135E750E}">
      <dsp:nvSpPr>
        <dsp:cNvPr id="0" name=""/>
        <dsp:cNvSpPr/>
      </dsp:nvSpPr>
      <dsp:spPr>
        <a:xfrm>
          <a:off x="0" y="903120"/>
          <a:ext cx="1828800" cy="36432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8064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700" kern="1200" dirty="0"/>
        </a:p>
      </dsp:txBody>
      <dsp:txXfrm>
        <a:off x="0" y="903120"/>
        <a:ext cx="1828800" cy="364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FE0BA-7AD3-4EB6-9AEC-0A1045D528C8}">
      <dsp:nvSpPr>
        <dsp:cNvPr id="0" name=""/>
        <dsp:cNvSpPr/>
      </dsp:nvSpPr>
      <dsp:spPr>
        <a:xfrm>
          <a:off x="0" y="41999"/>
          <a:ext cx="609600" cy="72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B62BA-FA37-4B08-BF9D-522548532C8B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E7F5B-718E-4F68-9761-F7FC45C6F1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E7F5B-718E-4F68-9761-F7FC45C6F1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63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B9A53-667A-466F-92CF-3EA2CEEBA8A1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AF38B-AD64-444C-AB1B-BF38B786F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.mp3"/><Relationship Id="rId5" Type="http://schemas.openxmlformats.org/officeDocument/2006/relationships/image" Target="../media/image2.em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.tiff"/><Relationship Id="rId5" Type="http://schemas.openxmlformats.org/officeDocument/2006/relationships/image" Target="../media/image2.em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1.tiff"/><Relationship Id="rId5" Type="http://schemas.openxmlformats.org/officeDocument/2006/relationships/image" Target="../media/image2.em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Data" Target="../diagrams/data3.xml"/><Relationship Id="rId3" Type="http://schemas.openxmlformats.org/officeDocument/2006/relationships/image" Target="../media/image2.emf"/><Relationship Id="rId21" Type="http://schemas.microsoft.com/office/2007/relationships/diagramDrawing" Target="../diagrams/drawing1.xml"/><Relationship Id="rId7" Type="http://schemas.openxmlformats.org/officeDocument/2006/relationships/diagramQuickStyle" Target="../diagrams/quickStyle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5.xml"/><Relationship Id="rId16" Type="http://schemas.openxmlformats.org/officeDocument/2006/relationships/diagramColors" Target="../diagrams/colors3.xml"/><Relationship Id="rId20" Type="http://schemas.microsoft.com/office/2007/relationships/diagramDrawing" Target="../diagrams/drawing2.xml"/><Relationship Id="rId1" Type="http://schemas.openxmlformats.org/officeDocument/2006/relationships/tags" Target="../tags/tag16.xml"/><Relationship Id="rId6" Type="http://schemas.openxmlformats.org/officeDocument/2006/relationships/diagramLayout" Target="../diagrams/layout1.xml"/><Relationship Id="rId11" Type="http://schemas.openxmlformats.org/officeDocument/2006/relationships/diagramQuickStyle" Target="../diagrams/quickStyle2.xml"/><Relationship Id="rId5" Type="http://schemas.openxmlformats.org/officeDocument/2006/relationships/diagramData" Target="../diagrams/data1.xml"/><Relationship Id="rId15" Type="http://schemas.openxmlformats.org/officeDocument/2006/relationships/diagramQuickStyle" Target="../diagrams/quickStyle3.xml"/><Relationship Id="rId10" Type="http://schemas.openxmlformats.org/officeDocument/2006/relationships/diagramLayout" Target="../diagrams/layout2.xml"/><Relationship Id="rId19" Type="http://schemas.microsoft.com/office/2007/relationships/diagramDrawing" Target="../diagrams/drawing3.xml"/><Relationship Id="rId4" Type="http://schemas.openxmlformats.org/officeDocument/2006/relationships/image" Target="../media/image1.tiff"/><Relationship Id="rId9" Type="http://schemas.openxmlformats.org/officeDocument/2006/relationships/diagramData" Target="../diagrams/data2.xml"/><Relationship Id="rId1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tiff"/><Relationship Id="rId2" Type="http://schemas.openxmlformats.org/officeDocument/2006/relationships/vide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.emf"/><Relationship Id="rId5" Type="http://schemas.openxmlformats.org/officeDocument/2006/relationships/image" Target="../media/image20.jpeg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2.e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.tif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.emf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.tif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image" Target="../media/image1.tiff"/><Relationship Id="rId5" Type="http://schemas.openxmlformats.org/officeDocument/2006/relationships/image" Target="../media/image2.e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1.tiff"/><Relationship Id="rId5" Type="http://schemas.openxmlformats.org/officeDocument/2006/relationships/image" Target="../media/image2.emf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1.tiff"/><Relationship Id="rId5" Type="http://schemas.openxmlformats.org/officeDocument/2006/relationships/image" Target="../media/image2.emf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itman.co.in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1.tiff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emf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2.emf"/><Relationship Id="rId10" Type="http://schemas.openxmlformats.org/officeDocument/2006/relationships/image" Target="../media/image12.jpeg"/><Relationship Id="rId4" Type="http://schemas.openxmlformats.org/officeDocument/2006/relationships/image" Target="../media/image1.tiff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tiff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2.emf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.tif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.emf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.tif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09600" y="1066800"/>
            <a:ext cx="8229600" cy="4648200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Construction </a:t>
            </a:r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Solutions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Expanded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Polystyrene Sheet (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EPS)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Panel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in 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Building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Construction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228600"/>
            <a:ext cx="2590799" cy="91745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219200" y="1371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2286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est instrumental music for presentation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77200" y="6553200"/>
            <a:ext cx="101600" cy="101600"/>
          </a:xfrm>
          <a:prstGeom prst="rect">
            <a:avLst/>
          </a:prstGeom>
        </p:spPr>
      </p:pic>
      <p:pic>
        <p:nvPicPr>
          <p:cNvPr id="11" name="best instrumental music for presentation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532"/>
    </mc:Choice>
    <mc:Fallback>
      <p:transition spd="slow" advTm="1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2661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854451" y="1022352"/>
            <a:ext cx="3657597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4800" y="1676399"/>
            <a:ext cx="205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100M2 Built</a:t>
            </a:r>
          </a:p>
          <a:p>
            <a:r>
              <a:rPr lang="en-US" dirty="0"/>
              <a:t>surface requires-2</a:t>
            </a:r>
          </a:p>
          <a:p>
            <a:r>
              <a:rPr lang="en-US" dirty="0"/>
              <a:t>days with 5 </a:t>
            </a:r>
            <a:r>
              <a:rPr lang="en-US" dirty="0" smtClean="0"/>
              <a:t>workers.</a:t>
            </a:r>
          </a:p>
          <a:p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Roof concrete</a:t>
            </a:r>
          </a:p>
          <a:p>
            <a:r>
              <a:rPr lang="en-US" dirty="0"/>
              <a:t>pouring + </a:t>
            </a:r>
            <a:r>
              <a:rPr lang="en-US" dirty="0" err="1"/>
              <a:t>shotcrete</a:t>
            </a:r>
            <a:endParaRPr lang="en-US" dirty="0"/>
          </a:p>
          <a:p>
            <a:r>
              <a:rPr lang="en-US" dirty="0"/>
              <a:t>plastering: 10 days</a:t>
            </a:r>
          </a:p>
          <a:p>
            <a:r>
              <a:rPr lang="en-US" dirty="0"/>
              <a:t>with 5 workers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Finishing</a:t>
            </a:r>
            <a:r>
              <a:rPr lang="en-US" dirty="0"/>
              <a:t>: 10 </a:t>
            </a:r>
          </a:p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6019801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Time Savings results In reduction of  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Indirect Costs &amp; Finance Cost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1143001"/>
            <a:ext cx="579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EASY AND FASTER TO INSTALL</a:t>
            </a:r>
          </a:p>
          <a:p>
            <a:endParaRPr lang="en-US" b="1" dirty="0" smtClean="0"/>
          </a:p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Significant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reduction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Construction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period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63"/>
    </mc:Choice>
    <mc:Fallback>
      <p:transition spd="slow" advTm="1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8600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EPS Technology –Why..?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762000"/>
            <a:ext cx="1676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FIRE ,THERMAL AND SEISMIC RESISTANT</a:t>
            </a:r>
          </a:p>
          <a:p>
            <a:r>
              <a:rPr lang="en-US" dirty="0" smtClean="0"/>
              <a:t>Could </a:t>
            </a:r>
            <a:r>
              <a:rPr lang="en-US" dirty="0"/>
              <a:t>resist to</a:t>
            </a:r>
          </a:p>
          <a:p>
            <a:r>
              <a:rPr lang="en-US" dirty="0"/>
              <a:t>122km/h missile </a:t>
            </a:r>
          </a:p>
          <a:p>
            <a:r>
              <a:rPr lang="en-US" dirty="0"/>
              <a:t>and 306km/h</a:t>
            </a:r>
          </a:p>
          <a:p>
            <a:r>
              <a:rPr lang="en-US" dirty="0"/>
              <a:t>hurricane.</a:t>
            </a:r>
          </a:p>
          <a:p>
            <a:r>
              <a:rPr lang="en-US" dirty="0"/>
              <a:t>No Visible</a:t>
            </a:r>
          </a:p>
          <a:p>
            <a:r>
              <a:rPr lang="en-US" dirty="0"/>
              <a:t>Cracks &amp; Damage</a:t>
            </a:r>
          </a:p>
          <a:p>
            <a:r>
              <a:rPr lang="en-US" dirty="0"/>
              <a:t>to Structure</a:t>
            </a:r>
          </a:p>
          <a:p>
            <a:r>
              <a:rPr lang="en-US" dirty="0"/>
              <a:t>when Exposed to </a:t>
            </a:r>
          </a:p>
          <a:p>
            <a:r>
              <a:rPr lang="en-US" dirty="0" smtClean="0"/>
              <a:t>Seismic </a:t>
            </a:r>
            <a:r>
              <a:rPr lang="en-US" dirty="0"/>
              <a:t>effect </a:t>
            </a:r>
          </a:p>
          <a:p>
            <a:r>
              <a:rPr lang="en-US" dirty="0"/>
              <a:t>unlike</a:t>
            </a:r>
          </a:p>
          <a:p>
            <a:r>
              <a:rPr lang="en-US" dirty="0"/>
              <a:t>Conventional</a:t>
            </a:r>
          </a:p>
          <a:p>
            <a:r>
              <a:rPr lang="en-US" dirty="0"/>
              <a:t>Brick Wall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817269" y="-931068"/>
            <a:ext cx="1103313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329112" y="623888"/>
            <a:ext cx="20859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86286" y="2424113"/>
            <a:ext cx="1571625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811"/>
    </mc:Choice>
    <mc:Fallback>
      <p:transition spd="slow" advTm="1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304800"/>
            <a:ext cx="2513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EPS Technology –Why..?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057401"/>
            <a:ext cx="342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latin typeface="Bookman Old Style" pitchFamily="18" charset="0"/>
              </a:rPr>
              <a:t>Noise Proof </a:t>
            </a:r>
          </a:p>
          <a:p>
            <a:pPr>
              <a:buFont typeface="Wingdings" pitchFamily="2" charset="2"/>
              <a:buChar char="q"/>
            </a:pPr>
            <a:endParaRPr lang="en-US" sz="20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latin typeface="Bookman Old Style" pitchFamily="18" charset="0"/>
              </a:rPr>
              <a:t>Ensures Privacy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latin typeface="Bookman Old Style" pitchFamily="18" charset="0"/>
              </a:rPr>
              <a:t>Best </a:t>
            </a:r>
            <a:r>
              <a:rPr lang="en-US" sz="2000" b="1" dirty="0" smtClean="0">
                <a:latin typeface="Bookman Old Style" pitchFamily="18" charset="0"/>
              </a:rPr>
              <a:t>Acoustic Damper</a:t>
            </a:r>
            <a:endParaRPr lang="en-US" sz="2000" b="1" dirty="0"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13400" y="-584200"/>
            <a:ext cx="15398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083969" y="1393031"/>
            <a:ext cx="25987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472112" y="3519488"/>
            <a:ext cx="18224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26"/>
    </mc:Choice>
    <mc:Fallback>
      <p:transition spd="slow" advTm="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3048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EPS Technology –Why..?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582341"/>
            <a:ext cx="259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Eco-Friendly  Concept</a:t>
            </a:r>
          </a:p>
          <a:p>
            <a:r>
              <a:rPr lang="en-US" dirty="0"/>
              <a:t>Provides high Thermal </a:t>
            </a:r>
          </a:p>
          <a:p>
            <a:r>
              <a:rPr lang="en-US" dirty="0" smtClean="0"/>
              <a:t>insulation </a:t>
            </a:r>
            <a:r>
              <a:rPr lang="en-US" dirty="0"/>
              <a:t>, </a:t>
            </a:r>
            <a:r>
              <a:rPr lang="en-US" dirty="0" smtClean="0"/>
              <a:t>there by </a:t>
            </a:r>
            <a:endParaRPr lang="en-US" dirty="0"/>
          </a:p>
          <a:p>
            <a:r>
              <a:rPr lang="en-US" dirty="0"/>
              <a:t>avoiding Air conditioning</a:t>
            </a:r>
          </a:p>
          <a:p>
            <a:r>
              <a:rPr lang="en-US" dirty="0"/>
              <a:t>in Low cost housing.</a:t>
            </a:r>
          </a:p>
          <a:p>
            <a:r>
              <a:rPr lang="en-US" dirty="0"/>
              <a:t>For Air Conditioned</a:t>
            </a:r>
          </a:p>
          <a:p>
            <a:r>
              <a:rPr lang="en-US" dirty="0"/>
              <a:t>Housing it reduces Power</a:t>
            </a:r>
          </a:p>
          <a:p>
            <a:r>
              <a:rPr lang="en-US" dirty="0"/>
              <a:t>consumption. </a:t>
            </a:r>
          </a:p>
          <a:p>
            <a:r>
              <a:rPr lang="en-US" dirty="0" smtClean="0"/>
              <a:t>Minimize the Usage of</a:t>
            </a:r>
            <a:endParaRPr lang="en-US" dirty="0"/>
          </a:p>
          <a:p>
            <a:r>
              <a:rPr lang="en-US" dirty="0" smtClean="0"/>
              <a:t>Natural Resource viz</a:t>
            </a:r>
            <a:r>
              <a:rPr lang="en-US" dirty="0"/>
              <a:t>.,</a:t>
            </a:r>
          </a:p>
          <a:p>
            <a:r>
              <a:rPr lang="en-US" dirty="0" smtClean="0"/>
              <a:t>Clay Bricks, Stone</a:t>
            </a:r>
            <a:endParaRPr lang="en-US" dirty="0"/>
          </a:p>
          <a:p>
            <a:r>
              <a:rPr lang="en-US" dirty="0" smtClean="0"/>
              <a:t>Aggregate etc</a:t>
            </a:r>
            <a:r>
              <a:rPr lang="en-US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793456" y="-69056"/>
            <a:ext cx="25447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742781" y="1496219"/>
            <a:ext cx="6461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92"/>
    </mc:Choice>
    <mc:Fallback>
      <p:transition spd="slow" advTm="8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>Aesthetic Look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 rot="5400000">
            <a:off x="4720966" y="-856596"/>
            <a:ext cx="2055845" cy="585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000" dirty="0" smtClean="0">
              <a:latin typeface="Bookman Old Style" pitchFamily="18" charset="0"/>
            </a:endParaRPr>
          </a:p>
          <a:p>
            <a:r>
              <a:rPr lang="en-US" sz="2000" dirty="0" smtClean="0">
                <a:latin typeface="Bookman Old Style" pitchFamily="18" charset="0"/>
              </a:rPr>
              <a:t>Plain </a:t>
            </a:r>
            <a:r>
              <a:rPr lang="en-US" sz="2000" dirty="0">
                <a:latin typeface="Bookman Old Style" pitchFamily="18" charset="0"/>
              </a:rPr>
              <a:t>Wall </a:t>
            </a:r>
          </a:p>
          <a:p>
            <a:r>
              <a:rPr lang="en-US" sz="2000" dirty="0">
                <a:latin typeface="Bookman Old Style" pitchFamily="18" charset="0"/>
              </a:rPr>
              <a:t>Finishes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014912" y="928688"/>
            <a:ext cx="14763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1981200" y="1752600"/>
            <a:ext cx="4572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286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99"/>
    </mc:Choice>
    <mc:Fallback>
      <p:transition spd="slow" advTm="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81000"/>
            <a:ext cx="3581400" cy="8382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u="sng" dirty="0" smtClean="0"/>
              <a:t>Applications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     Panels </a:t>
            </a:r>
            <a:r>
              <a:rPr lang="en-US" dirty="0"/>
              <a:t>can be assembled on site and in situ </a:t>
            </a:r>
            <a:r>
              <a:rPr lang="en-US" dirty="0" smtClean="0"/>
              <a:t>poured concrete </a:t>
            </a:r>
            <a:r>
              <a:rPr lang="en-US" dirty="0"/>
              <a:t>(double panel, floors, stairs) and </a:t>
            </a:r>
            <a:r>
              <a:rPr lang="en-US" dirty="0" err="1" smtClean="0"/>
              <a:t>shotcreted</a:t>
            </a:r>
            <a:r>
              <a:rPr lang="en-US" dirty="0" smtClean="0"/>
              <a:t> </a:t>
            </a:r>
            <a:r>
              <a:rPr lang="en-US" dirty="0"/>
              <a:t>concrete (single panel) to </a:t>
            </a:r>
            <a:r>
              <a:rPr lang="en-US" dirty="0" err="1"/>
              <a:t>realise</a:t>
            </a:r>
            <a:r>
              <a:rPr lang="en-US" dirty="0"/>
              <a:t> </a:t>
            </a:r>
            <a:r>
              <a:rPr lang="en-US" dirty="0" smtClean="0"/>
              <a:t>the different </a:t>
            </a:r>
            <a:r>
              <a:rPr lang="en-US" dirty="0"/>
              <a:t>elements of the system </a:t>
            </a:r>
            <a:r>
              <a:rPr lang="en-US" dirty="0" smtClean="0"/>
              <a:t>like,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Vertical </a:t>
            </a:r>
            <a:r>
              <a:rPr lang="en-US" dirty="0"/>
              <a:t>structural </a:t>
            </a:r>
            <a:r>
              <a:rPr lang="en-US" dirty="0" smtClean="0"/>
              <a:t>walls</a:t>
            </a:r>
          </a:p>
          <a:p>
            <a:endParaRPr lang="en-US" dirty="0"/>
          </a:p>
          <a:p>
            <a:r>
              <a:rPr lang="en-US" dirty="0"/>
              <a:t>Horizontal structural </a:t>
            </a:r>
            <a:r>
              <a:rPr lang="en-US" dirty="0" smtClean="0"/>
              <a:t>elements</a:t>
            </a:r>
          </a:p>
          <a:p>
            <a:endParaRPr lang="en-US" dirty="0"/>
          </a:p>
          <a:p>
            <a:r>
              <a:rPr lang="en-US" dirty="0"/>
              <a:t>Cladding </a:t>
            </a:r>
            <a:r>
              <a:rPr lang="en-US" dirty="0" smtClean="0"/>
              <a:t>element</a:t>
            </a:r>
          </a:p>
          <a:p>
            <a:endParaRPr lang="en-US" dirty="0"/>
          </a:p>
          <a:p>
            <a:r>
              <a:rPr lang="en-US" dirty="0" smtClean="0"/>
              <a:t>Internal </a:t>
            </a:r>
            <a:r>
              <a:rPr lang="en-US" dirty="0"/>
              <a:t>walls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2286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130"/>
    </mc:Choice>
    <mc:Fallback>
      <p:transition spd="slow" advTm="1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Construction Sequence</a:t>
            </a:r>
            <a:endParaRPr lang="en-US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1600200" cy="4408487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04800"/>
            <a:ext cx="2666999" cy="944436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/>
        </p:nvGraphicFramePr>
        <p:xfrm>
          <a:off x="2362200" y="2057400"/>
          <a:ext cx="6629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Diagram 15"/>
          <p:cNvGraphicFramePr/>
          <p:nvPr/>
        </p:nvGraphicFramePr>
        <p:xfrm>
          <a:off x="152400" y="1524000"/>
          <a:ext cx="18288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7" name="Diagram 16"/>
          <p:cNvGraphicFramePr/>
          <p:nvPr/>
        </p:nvGraphicFramePr>
        <p:xfrm>
          <a:off x="1752600" y="1905000"/>
          <a:ext cx="6096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107"/>
    </mc:Choice>
    <mc:Fallback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Wall </a:t>
            </a:r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anel Erection</a:t>
            </a:r>
            <a:endParaRPr lang="en-US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16447" y="1821953"/>
            <a:ext cx="3429000" cy="420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093773" y="2373827"/>
            <a:ext cx="345225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28600"/>
            <a:ext cx="2666999" cy="94443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31"/>
    </mc:Choice>
    <mc:Fallback>
      <p:transition spd="slow" advTm="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Slab Panel Erection</a:t>
            </a:r>
            <a:endParaRPr lang="en-US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823763" y="1376637"/>
            <a:ext cx="1276135" cy="416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535906" y="2959894"/>
            <a:ext cx="1852613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851722" y="2463478"/>
            <a:ext cx="4038600" cy="414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33"/>
    </mc:Choice>
    <mc:Fallback>
      <p:transition spd="slow" advTm="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Panel &amp; Column Junction</a:t>
            </a:r>
            <a:endParaRPr lang="en-US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54211" y="846189"/>
            <a:ext cx="435937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56"/>
    </mc:Choice>
    <mc:Fallback>
      <p:transition spd="slow" advTm="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72"/>
            <a:ext cx="9144000" cy="3498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335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7314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478"/>
    </mc:Choice>
    <mc:Fallback>
      <p:transition spd="slow" advTm="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Electrical </a:t>
            </a:r>
            <a:r>
              <a:rPr lang="en-US" b="1" u="sng" dirty="0" err="1" smtClean="0">
                <a:solidFill>
                  <a:schemeClr val="accent3">
                    <a:lumMod val="75000"/>
                  </a:schemeClr>
                </a:solidFill>
              </a:rPr>
              <a:t>Conduiting</a:t>
            </a:r>
            <a:endParaRPr lang="en-US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311314" y="-1491916"/>
            <a:ext cx="597569" cy="69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200401" y="152403"/>
            <a:ext cx="2819399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000498" y="2095501"/>
            <a:ext cx="1219199" cy="69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73"/>
    </mc:Choice>
    <mc:Fallback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295400"/>
            <a:ext cx="7772400" cy="42473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EPS Technology </a:t>
            </a:r>
            <a:r>
              <a:rPr lang="en-US" dirty="0"/>
              <a:t>- - - </a:t>
            </a:r>
            <a:r>
              <a:rPr lang="en-US" dirty="0" err="1" smtClean="0"/>
              <a:t>Shotcreating</a:t>
            </a:r>
            <a:r>
              <a:rPr lang="en-US" dirty="0" smtClean="0"/>
              <a:t> </a:t>
            </a:r>
            <a:r>
              <a:rPr lang="en-US" dirty="0"/>
              <a:t>involves placing a mix of  1:3</a:t>
            </a:r>
          </a:p>
          <a:p>
            <a:r>
              <a:rPr lang="en-US" dirty="0"/>
              <a:t>(Cement,  Sand and crusher dust) </a:t>
            </a:r>
            <a:r>
              <a:rPr lang="en-US" dirty="0" smtClean="0"/>
              <a:t>cement mortar </a:t>
            </a:r>
            <a:r>
              <a:rPr lang="en-US" dirty="0"/>
              <a:t>to create a structural wall. 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Shotcreting</a:t>
            </a:r>
            <a:r>
              <a:rPr lang="en-US" dirty="0"/>
              <a:t> is being done using pumps </a:t>
            </a:r>
            <a:r>
              <a:rPr lang="en-US" dirty="0" smtClean="0"/>
              <a:t>at pressure </a:t>
            </a:r>
            <a:r>
              <a:rPr lang="en-US" dirty="0"/>
              <a:t>of </a:t>
            </a:r>
            <a:r>
              <a:rPr lang="en-US" dirty="0" smtClean="0"/>
              <a:t>2kg/cm2</a:t>
            </a:r>
          </a:p>
          <a:p>
            <a:endParaRPr lang="en-US" dirty="0"/>
          </a:p>
          <a:p>
            <a:r>
              <a:rPr lang="en-US" dirty="0"/>
              <a:t>To ensure the structural </a:t>
            </a:r>
            <a:r>
              <a:rPr lang="en-US" dirty="0" err="1"/>
              <a:t>behaviour</a:t>
            </a:r>
            <a:r>
              <a:rPr lang="en-US" dirty="0"/>
              <a:t> of the </a:t>
            </a:r>
            <a:r>
              <a:rPr lang="en-US" dirty="0" smtClean="0"/>
              <a:t>panels</a:t>
            </a:r>
            <a:r>
              <a:rPr lang="en-US" dirty="0"/>
              <a:t>, min </a:t>
            </a:r>
            <a:r>
              <a:rPr lang="en-US" dirty="0" smtClean="0"/>
              <a:t>15mm </a:t>
            </a:r>
            <a:r>
              <a:rPr lang="en-US" dirty="0"/>
              <a:t>thick </a:t>
            </a:r>
            <a:r>
              <a:rPr lang="en-US" dirty="0" err="1" smtClean="0"/>
              <a:t>shotcreting</a:t>
            </a:r>
            <a:r>
              <a:rPr lang="en-US" dirty="0" smtClean="0"/>
              <a:t> is </a:t>
            </a:r>
            <a:r>
              <a:rPr lang="en-US" dirty="0"/>
              <a:t>done on </a:t>
            </a:r>
            <a:r>
              <a:rPr lang="en-US" dirty="0" smtClean="0"/>
              <a:t>panels</a:t>
            </a:r>
            <a:r>
              <a:rPr lang="en-US" dirty="0"/>
              <a:t>,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To save  on plastering costs, the </a:t>
            </a:r>
            <a:r>
              <a:rPr lang="en-US" dirty="0" err="1" smtClean="0"/>
              <a:t>shotcreting</a:t>
            </a:r>
            <a:r>
              <a:rPr lang="en-US" dirty="0" smtClean="0"/>
              <a:t> is</a:t>
            </a:r>
            <a:r>
              <a:rPr lang="en-US" dirty="0"/>
              <a:t> </a:t>
            </a:r>
            <a:r>
              <a:rPr lang="en-US" dirty="0" smtClean="0"/>
              <a:t>done </a:t>
            </a:r>
            <a:r>
              <a:rPr lang="en-US" dirty="0"/>
              <a:t>in 2 layers, the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layer </a:t>
            </a:r>
            <a:r>
              <a:rPr lang="en-US" dirty="0"/>
              <a:t>being a </a:t>
            </a:r>
            <a:r>
              <a:rPr lang="en-US" dirty="0" smtClean="0"/>
              <a:t>rough layer </a:t>
            </a:r>
            <a:r>
              <a:rPr lang="en-US" dirty="0"/>
              <a:t>and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layer </a:t>
            </a:r>
            <a:r>
              <a:rPr lang="en-US" dirty="0"/>
              <a:t>as a finishing layer .  </a:t>
            </a:r>
          </a:p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754"/>
    </mc:Choice>
    <mc:Fallback>
      <p:transition spd="slow" advTm="1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EPS Technology- </a:t>
            </a:r>
            <a:r>
              <a:rPr lang="en-US" b="1" u="sng" dirty="0" err="1" smtClean="0">
                <a:solidFill>
                  <a:schemeClr val="accent3">
                    <a:lumMod val="75000"/>
                  </a:schemeClr>
                </a:solidFill>
              </a:rPr>
              <a:t>shotcreting</a:t>
            </a:r>
            <a:endParaRPr lang="en-US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32080" y="1354120"/>
            <a:ext cx="400363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39"/>
    </mc:Choice>
    <mc:Fallback>
      <p:transition spd="slow" advTm="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34070">
            <a:off x="1092872" y="865014"/>
            <a:ext cx="28622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5629583">
            <a:off x="4991165" y="3318109"/>
            <a:ext cx="2527122" cy="427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03"/>
    </mc:Choice>
    <mc:Fallback>
      <p:transition spd="slow" advTm="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3200400" cy="762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85066" y="1824733"/>
            <a:ext cx="409555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722814" y="1339057"/>
            <a:ext cx="388619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13"/>
    </mc:Choice>
    <mc:Fallback>
      <p:transition spd="slow" advTm="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28600"/>
            <a:ext cx="40386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FINISHED VIEW…..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571998" y="1537983"/>
            <a:ext cx="4191000" cy="44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C:\Users\Brijesh\Desktop\R Panel\3 no original phot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5790" y="1600200"/>
            <a:ext cx="2341420" cy="4525963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20"/>
    </mc:Choice>
    <mc:Fallback>
      <p:transition spd="slow" advTm="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txBody>
          <a:bodyPr>
            <a:normAutofit/>
          </a:bodyPr>
          <a:lstStyle/>
          <a:p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any queries</a:t>
            </a:r>
            <a:b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Please send us an email at  </a:t>
            </a:r>
            <a: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info@ritman.co.in</a:t>
            </a:r>
            <a: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spc="-30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Our technical team will revert you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2400"/>
            <a:ext cx="2666999" cy="944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59"/>
    </mc:Choice>
    <mc:Fallback>
      <p:transition spd="slow" advTm="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5105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Bookman Old Style" pitchFamily="18" charset="0"/>
              </a:rPr>
              <a:t>THANK YOU</a:t>
            </a:r>
            <a:r>
              <a:rPr lang="en-GB" dirty="0" smtClean="0">
                <a:latin typeface="Bookman Old Style" pitchFamily="18" charset="0"/>
              </a:rPr>
              <a:t/>
            </a:r>
            <a:br>
              <a:rPr lang="en-GB" dirty="0" smtClean="0">
                <a:latin typeface="Bookman Old Style" pitchFamily="18" charset="0"/>
              </a:rPr>
            </a:br>
            <a:r>
              <a:rPr lang="en-US" dirty="0" smtClean="0">
                <a:solidFill>
                  <a:srgbClr val="0033CC"/>
                </a:solidFill>
                <a:latin typeface="Bookman Old Style" pitchFamily="18" charset="0"/>
              </a:rPr>
              <a:t>www.ritman.co.in</a:t>
            </a:r>
            <a:r>
              <a:rPr lang="en-GB" dirty="0" smtClean="0">
                <a:solidFill>
                  <a:srgbClr val="0033CC"/>
                </a:solidFill>
                <a:latin typeface="Bookman Old Style" pitchFamily="18" charset="0"/>
              </a:rPr>
              <a:t/>
            </a:r>
            <a:br>
              <a:rPr lang="en-GB" dirty="0" smtClean="0">
                <a:solidFill>
                  <a:srgbClr val="0033CC"/>
                </a:solidFill>
                <a:latin typeface="Bookman Old Style" pitchFamily="18" charset="0"/>
              </a:rPr>
            </a:br>
            <a:r>
              <a:rPr lang="en-US" dirty="0" smtClean="0">
                <a:solidFill>
                  <a:srgbClr val="0033CC"/>
                </a:solidFill>
                <a:latin typeface="Bookman Old Style" pitchFamily="18" charset="0"/>
              </a:rPr>
              <a:t>RITMAN HOUSE </a:t>
            </a:r>
            <a:br>
              <a:rPr lang="en-US" dirty="0" smtClean="0">
                <a:solidFill>
                  <a:srgbClr val="0033CC"/>
                </a:solidFill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>14, SYED AMIR ALI AVENUE </a:t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>KOLKATA 700017</a:t>
            </a:r>
            <a:r>
              <a:rPr lang="en-GB" dirty="0" smtClean="0">
                <a:latin typeface="Bookman Old Style" pitchFamily="18" charset="0"/>
              </a:rPr>
              <a:t/>
            </a:r>
            <a:br>
              <a:rPr lang="en-GB" dirty="0" smtClean="0">
                <a:latin typeface="Bookman Old Style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2400"/>
            <a:ext cx="2666999" cy="94443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08"/>
    </mc:Choice>
    <mc:Fallback>
      <p:transition spd="slow" advTm="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3227725" cy="114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1752600"/>
            <a:ext cx="6477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33CC"/>
                </a:solidFill>
                <a:latin typeface="Bookman Old Style" pitchFamily="18" charset="0"/>
              </a:rPr>
              <a:t>       OUR MOTTO:</a:t>
            </a:r>
          </a:p>
          <a:p>
            <a:r>
              <a:rPr lang="en-US" sz="4400" b="1" dirty="0" smtClean="0">
                <a:solidFill>
                  <a:srgbClr val="0033CC"/>
                </a:solidFill>
                <a:latin typeface="Bookman Old Style" pitchFamily="18" charset="0"/>
              </a:rPr>
              <a:t>       ECO Friendly</a:t>
            </a:r>
          </a:p>
          <a:p>
            <a:r>
              <a:rPr lang="en-US" sz="4400" b="1" dirty="0" smtClean="0">
                <a:solidFill>
                  <a:srgbClr val="0033CC"/>
                </a:solidFill>
                <a:latin typeface="Bookman Old Style" pitchFamily="18" charset="0"/>
              </a:rPr>
              <a:t>          products </a:t>
            </a:r>
          </a:p>
          <a:p>
            <a:r>
              <a:rPr lang="en-US" sz="4400" b="1" dirty="0" smtClean="0">
                <a:solidFill>
                  <a:srgbClr val="0033CC"/>
                </a:solidFill>
                <a:latin typeface="Bookman Old Style" pitchFamily="18" charset="0"/>
              </a:rPr>
              <a:t>         At Pocket </a:t>
            </a:r>
          </a:p>
          <a:p>
            <a:r>
              <a:rPr lang="en-US" sz="4400" b="1" dirty="0" smtClean="0">
                <a:solidFill>
                  <a:srgbClr val="0033CC"/>
                </a:solidFill>
                <a:latin typeface="Bookman Old Style" pitchFamily="18" charset="0"/>
              </a:rPr>
              <a:t>          Friendly </a:t>
            </a:r>
          </a:p>
          <a:p>
            <a:r>
              <a:rPr lang="en-US" sz="4400" b="1" dirty="0" smtClean="0">
                <a:solidFill>
                  <a:srgbClr val="0033CC"/>
                </a:solidFill>
                <a:latin typeface="Bookman Old Style" pitchFamily="18" charset="0"/>
              </a:rPr>
              <a:t>            Prices</a:t>
            </a:r>
            <a:endParaRPr lang="en-US" sz="4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752600" y="1905000"/>
            <a:ext cx="749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31"/>
    </mc:Choice>
    <mc:Fallback>
      <p:transition spd="slow" advTm="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371600"/>
            <a:ext cx="7924800" cy="50167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Bookman Old Style" pitchFamily="18" charset="0"/>
              </a:rPr>
              <a:t>               </a:t>
            </a:r>
          </a:p>
          <a:p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              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EPS  TECHNOLOGY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     A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FASTER &amp; SIMPLER</a:t>
            </a:r>
          </a:p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                  WAY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                   OF 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         CONSTRUCTION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en-US" sz="2400" dirty="0">
              <a:latin typeface="Bookman Old Styl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228600"/>
            <a:ext cx="2971800" cy="105237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400000">
            <a:off x="4433316" y="1891284"/>
            <a:ext cx="762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34"/>
    </mc:Choice>
    <mc:Fallback>
      <p:transition spd="slow" advTm="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2146300" cy="16764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0619"/>
            <a:ext cx="2951018" cy="1043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311696"/>
            <a:ext cx="4137912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Benefits to the Builders</a:t>
            </a:r>
            <a:endParaRPr lang="en-US" sz="3200" dirty="0"/>
          </a:p>
        </p:txBody>
      </p:sp>
      <p:pic>
        <p:nvPicPr>
          <p:cNvPr id="10" name="Pictur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223083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18302" y="3171068"/>
            <a:ext cx="127169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Inexpensive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0056" y="1435922"/>
            <a:ext cx="2095500" cy="16192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3410704" y="3225291"/>
            <a:ext cx="17742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Rapid Installation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0" y="1435922"/>
            <a:ext cx="2095500" cy="16192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8" name="TextBox 17"/>
          <p:cNvSpPr txBox="1"/>
          <p:nvPr/>
        </p:nvSpPr>
        <p:spPr>
          <a:xfrm>
            <a:off x="6730127" y="3225291"/>
            <a:ext cx="142327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Light Weight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593" y="4191000"/>
            <a:ext cx="2095500" cy="16192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946997" y="5990468"/>
            <a:ext cx="1143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Versatile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0056" y="4197275"/>
            <a:ext cx="2095500" cy="16192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2" name="TextBox 21"/>
          <p:cNvSpPr txBox="1"/>
          <p:nvPr/>
        </p:nvSpPr>
        <p:spPr>
          <a:xfrm>
            <a:off x="3103418" y="5990468"/>
            <a:ext cx="24916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Compatible with existing         system </a:t>
            </a:r>
            <a:endParaRPr lang="en-US" sz="1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0" y="4191000"/>
            <a:ext cx="2095500" cy="16192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4" name="TextBox 23"/>
          <p:cNvSpPr txBox="1"/>
          <p:nvPr/>
        </p:nvSpPr>
        <p:spPr>
          <a:xfrm>
            <a:off x="6347712" y="6068073"/>
            <a:ext cx="2133599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Wide choice of Finishes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970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724"/>
    </mc:Choice>
    <mc:Fallback>
      <p:transition spd="slow" advTm="1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2951018" cy="1043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809" y="381000"/>
            <a:ext cx="4114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Advantages to the User</a:t>
            </a:r>
            <a:endParaRPr lang="en-US" sz="3200" dirty="0"/>
          </a:p>
        </p:txBody>
      </p:sp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3810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14" y="1447800"/>
            <a:ext cx="2095500" cy="14668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0" name="Rectangle 9"/>
          <p:cNvSpPr/>
          <p:nvPr/>
        </p:nvSpPr>
        <p:spPr>
          <a:xfrm>
            <a:off x="215865" y="3080394"/>
            <a:ext cx="19410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Thermal Insulation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2505" y="1467942"/>
            <a:ext cx="2005056" cy="146685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2518426" y="3080394"/>
            <a:ext cx="16725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Earthquake Resistance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6297" y="1462086"/>
            <a:ext cx="1998622" cy="146685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4" name="Rectangle 13"/>
          <p:cNvSpPr/>
          <p:nvPr/>
        </p:nvSpPr>
        <p:spPr>
          <a:xfrm>
            <a:off x="4998239" y="3090603"/>
            <a:ext cx="15748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Fire Resistance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3655" y="1462087"/>
            <a:ext cx="2007269" cy="146685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6" name="TextBox 15"/>
          <p:cNvSpPr txBox="1"/>
          <p:nvPr/>
        </p:nvSpPr>
        <p:spPr>
          <a:xfrm>
            <a:off x="7077806" y="3098751"/>
            <a:ext cx="17474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Energy Efficiency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684" y="4191000"/>
            <a:ext cx="2022475" cy="148662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8" name="TextBox 17"/>
          <p:cNvSpPr txBox="1"/>
          <p:nvPr/>
        </p:nvSpPr>
        <p:spPr>
          <a:xfrm>
            <a:off x="345089" y="5833803"/>
            <a:ext cx="199766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Cyclone Resistance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6853" y="4195554"/>
            <a:ext cx="2200659" cy="148206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0" name="TextBox 19"/>
          <p:cNvSpPr txBox="1"/>
          <p:nvPr/>
        </p:nvSpPr>
        <p:spPr>
          <a:xfrm>
            <a:off x="3505445" y="5839182"/>
            <a:ext cx="16834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Load Resistance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9238" y="4205792"/>
            <a:ext cx="2230362" cy="151034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2" name="TextBox 21"/>
          <p:cNvSpPr txBox="1"/>
          <p:nvPr/>
        </p:nvSpPr>
        <p:spPr>
          <a:xfrm>
            <a:off x="6279253" y="5860697"/>
            <a:ext cx="167225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Blast Resistance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4340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306"/>
    </mc:Choice>
    <mc:Fallback>
      <p:transition spd="slow" advTm="1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800" y="381001"/>
            <a:ext cx="3352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Reinforced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EPS</a:t>
            </a:r>
          </a:p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Rapid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Housing Technology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525908" y="2798692"/>
            <a:ext cx="2362199" cy="316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34400" y="1746800"/>
            <a:ext cx="2579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Brijesh\Desktop\R Panel\3 no original 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145001"/>
            <a:ext cx="2286000" cy="371299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52400"/>
            <a:ext cx="2590799" cy="91745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495800" y="1066800"/>
            <a:ext cx="749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513"/>
    </mc:Choice>
    <mc:Fallback>
      <p:transition spd="slow" advTm="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447800"/>
            <a:ext cx="739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EPS Technology abbreviated by Expanded Polystyrene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It is a system for construction of Buildings </a:t>
            </a: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Using reinforced concrete load bearing walls and roof panels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466054" y="2998931"/>
            <a:ext cx="2438401" cy="421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895600" cy="102538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417"/>
    </mc:Choice>
    <mc:Fallback>
      <p:transition spd="slow" advTm="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90600"/>
            <a:ext cx="441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EPS System</a:t>
            </a:r>
            <a:endParaRPr lang="en-US" b="1" u="sng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A light weight structural system which can</a:t>
            </a:r>
            <a:endParaRPr lang="en-US" dirty="0"/>
          </a:p>
          <a:p>
            <a:r>
              <a:rPr lang="en-US" dirty="0" smtClean="0"/>
              <a:t>Be used as load bearing walls in low-rise</a:t>
            </a:r>
            <a:endParaRPr lang="en-US" dirty="0"/>
          </a:p>
          <a:p>
            <a:r>
              <a:rPr lang="en-US" dirty="0" smtClean="0"/>
              <a:t>Building and as partitions in high-rise RCC</a:t>
            </a:r>
            <a:endParaRPr lang="en-US" dirty="0"/>
          </a:p>
          <a:p>
            <a:r>
              <a:rPr lang="en-US" dirty="0" smtClean="0"/>
              <a:t>and steel frame buildings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Components of System</a:t>
            </a:r>
          </a:p>
          <a:p>
            <a:endParaRPr lang="en-US" dirty="0"/>
          </a:p>
          <a:p>
            <a:r>
              <a:rPr lang="en-US" dirty="0"/>
              <a:t>•</a:t>
            </a:r>
            <a:r>
              <a:rPr lang="en-US" dirty="0" smtClean="0"/>
              <a:t>Factory produced panel of undulated(wave</a:t>
            </a:r>
            <a:endParaRPr lang="en-US" dirty="0"/>
          </a:p>
          <a:p>
            <a:r>
              <a:rPr lang="en-US" dirty="0"/>
              <a:t>shape</a:t>
            </a:r>
            <a:r>
              <a:rPr lang="en-US" dirty="0" smtClean="0"/>
              <a:t>) polystyrene</a:t>
            </a:r>
            <a:endParaRPr lang="en-US" dirty="0"/>
          </a:p>
          <a:p>
            <a:r>
              <a:rPr lang="en-US" dirty="0"/>
              <a:t>•</a:t>
            </a:r>
            <a:r>
              <a:rPr lang="en-US" dirty="0" smtClean="0"/>
              <a:t>Covered on both sides by an</a:t>
            </a:r>
            <a:endParaRPr lang="en-US" dirty="0"/>
          </a:p>
          <a:p>
            <a:r>
              <a:rPr lang="en-US" dirty="0" smtClean="0"/>
              <a:t>Interconnected electro-welded zinc coated</a:t>
            </a:r>
            <a:endParaRPr lang="en-US" dirty="0"/>
          </a:p>
          <a:p>
            <a:r>
              <a:rPr lang="en-US" dirty="0" smtClean="0"/>
              <a:t>•The panels are assembled on site and</a:t>
            </a:r>
            <a:endParaRPr lang="en-US" dirty="0"/>
          </a:p>
          <a:p>
            <a:r>
              <a:rPr lang="en-US" dirty="0" smtClean="0"/>
              <a:t>concreted/</a:t>
            </a:r>
            <a:r>
              <a:rPr lang="en-US" dirty="0" err="1" smtClean="0"/>
              <a:t>shotcreted</a:t>
            </a:r>
            <a:r>
              <a:rPr lang="en-US" dirty="0" smtClean="0"/>
              <a:t> in situ to realize the</a:t>
            </a:r>
            <a:endParaRPr lang="en-US" dirty="0"/>
          </a:p>
          <a:p>
            <a:r>
              <a:rPr lang="en-US" dirty="0" smtClean="0"/>
              <a:t>Different elements of the system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073775" y="-358775"/>
            <a:ext cx="13049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142831" y="791369"/>
            <a:ext cx="1166813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Brijesh\Desktop\R Panel\3 no original 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038600"/>
            <a:ext cx="1905001" cy="261556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52400"/>
            <a:ext cx="2666999" cy="94443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1524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783"/>
    </mc:Choice>
    <mc:Fallback>
      <p:transition spd="slow" advTm="1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7|0.5|0.3|0.5|0.6|0.7|0.5|0.9|1.3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|1.1|0.8|0.9|0.8|0.9|1|0.8|0.7|0.8|0.7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0.6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482</Words>
  <Application>Microsoft Macintosh PowerPoint</Application>
  <PresentationFormat>On-screen Show (4:3)</PresentationFormat>
  <Paragraphs>153</Paragraphs>
  <Slides>27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  Construction Solutions  Expanded Polystyrene Sheet (EPS) Panel in  Building Construction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    Aesthetic Look</vt:lpstr>
      <vt:lpstr>Applications</vt:lpstr>
      <vt:lpstr>  Construction Sequence</vt:lpstr>
      <vt:lpstr>  Wall Panel Erection</vt:lpstr>
      <vt:lpstr>  Slab Panel Erection</vt:lpstr>
      <vt:lpstr>  Panel &amp; Column Junction</vt:lpstr>
      <vt:lpstr> Electrical Conduiting</vt:lpstr>
      <vt:lpstr>Slide 21</vt:lpstr>
      <vt:lpstr>  EPS Technology- shotcreting</vt:lpstr>
      <vt:lpstr>Slide 23</vt:lpstr>
      <vt:lpstr>PROJECTS</vt:lpstr>
      <vt:lpstr>FINISHED VIEW…..</vt:lpstr>
      <vt:lpstr> For any queries Please send us an email at  info@ritman.co.in Our technical team will revert you </vt:lpstr>
      <vt:lpstr>THANK YOU www.ritman.co.in RITMAN HOUSE  14, SYED AMIR ALI AVENUE  KOLKATA 700017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Solutions Expanded Polystyrene Sheet (EPS) Panel in Building Construction Speed Floor System in Building Construction Light gausesteel structures(LGS)</dc:title>
  <dc:creator>Brijesh</dc:creator>
  <cp:lastModifiedBy>Sanjay.Gauniyal</cp:lastModifiedBy>
  <cp:revision>94</cp:revision>
  <dcterms:created xsi:type="dcterms:W3CDTF">2017-08-11T06:49:38Z</dcterms:created>
  <dcterms:modified xsi:type="dcterms:W3CDTF">2018-04-25T03:45:24Z</dcterms:modified>
</cp:coreProperties>
</file>